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5" r:id="rId3"/>
    <p:sldId id="270" r:id="rId4"/>
    <p:sldId id="269" r:id="rId5"/>
    <p:sldId id="268" r:id="rId6"/>
    <p:sldId id="267" r:id="rId7"/>
    <p:sldId id="266" r:id="rId8"/>
    <p:sldId id="271" r:id="rId9"/>
    <p:sldId id="272" r:id="rId10"/>
    <p:sldId id="275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  <p:pic>
          <p:nvPicPr>
            <p:cNvPr id="6" name="Picture 6" descr="A:\grape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0450308C-BFB1-4879-B57C-E8AD4C8EC5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629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0CB33-D824-46CA-B392-E12CEF0393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04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E49B-0E74-485C-A1BD-538361B70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48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0502E-666D-46AB-90F9-AF0264EC1C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693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206E1-4253-4C83-979C-FEAE0F5585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308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CBB47-9ED3-49F4-B11B-8A3F78AFC5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27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B0116-B9B2-4644-9145-1395BCC1D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0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961C1-B332-4253-84AC-7F1B7EACE9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282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318F9-D324-4A59-BDB5-7B098DEBA9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9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C1676-377C-42F8-8B76-02761E9DDE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75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516E0-E409-4632-835A-92CFB0E12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728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2014D-9519-4A3B-8AF7-F7916F0A00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59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A:\grapes.GIF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Impact" panose="020B0806030902050204" pitchFamily="34" charset="0"/>
              </a:defRPr>
            </a:lvl1pPr>
          </a:lstStyle>
          <a:p>
            <a:fld id="{C2D92639-4D7B-4B78-AF28-F6CB5B5998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ookle.ru/cover/21267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onyx.ru/books/Slovrusyaz/imagelg/Ogegov_Slovar_Rus_Yaz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sz="8000" smtClean="0"/>
              <a:t>Лексическое значение слова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129463" cy="1752600"/>
          </a:xfrm>
        </p:spPr>
        <p:txBody>
          <a:bodyPr/>
          <a:lstStyle/>
          <a:p>
            <a:r>
              <a:rPr lang="ru-RU" altLang="ru-RU" sz="2000" smtClean="0"/>
              <a:t>Урок русского языка в 5 классе</a:t>
            </a:r>
          </a:p>
          <a:p>
            <a:r>
              <a:rPr lang="ru-RU" altLang="ru-RU" sz="2000" smtClean="0"/>
              <a:t>(по УМК С.И. Львовой)</a:t>
            </a:r>
          </a:p>
          <a:p>
            <a:pPr algn="r"/>
            <a:r>
              <a:rPr lang="ru-RU" altLang="ru-RU" sz="2000" smtClean="0"/>
              <a:t>,.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295400" y="1071563"/>
            <a:ext cx="7772400" cy="502443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i="1" u="sng" smtClean="0"/>
              <a:t>   </a:t>
            </a:r>
            <a:endParaRPr lang="ru-RU" altLang="ru-RU" sz="2400" smtClean="0"/>
          </a:p>
          <a:p>
            <a:pPr>
              <a:buFontTx/>
              <a:buNone/>
            </a:pPr>
            <a:r>
              <a:rPr lang="ru-RU" altLang="ru-RU" sz="2400" smtClean="0"/>
              <a:t>Ложка – это ложка.	        А я придумал слово.</a:t>
            </a:r>
          </a:p>
          <a:p>
            <a:pPr>
              <a:buFontTx/>
              <a:buNone/>
            </a:pPr>
            <a:r>
              <a:rPr lang="ru-RU" altLang="ru-RU" sz="2400" smtClean="0"/>
              <a:t>Ложкой суп едят.	        Смешное слово - плим.</a:t>
            </a:r>
          </a:p>
          <a:p>
            <a:pPr>
              <a:buFontTx/>
              <a:buNone/>
            </a:pPr>
            <a:r>
              <a:rPr lang="ru-RU" altLang="ru-RU" sz="2400" smtClean="0"/>
              <a:t>Кошка – это кошка.                      Я повторяю снова -</a:t>
            </a:r>
          </a:p>
          <a:p>
            <a:pPr>
              <a:buFontTx/>
              <a:buNone/>
            </a:pPr>
            <a:r>
              <a:rPr lang="ru-RU" altLang="ru-RU" sz="2400" smtClean="0"/>
              <a:t>У кошки семь котят.	        Плим, плим, плим…</a:t>
            </a:r>
          </a:p>
          <a:p>
            <a:pPr>
              <a:buFontTx/>
              <a:buNone/>
            </a:pPr>
            <a:r>
              <a:rPr lang="ru-RU" altLang="ru-RU" sz="2400" smtClean="0"/>
              <a:t>Тряпка – это тряпка.	        Вот прыгает и скачет -</a:t>
            </a:r>
          </a:p>
          <a:p>
            <a:pPr>
              <a:buFontTx/>
              <a:buNone/>
            </a:pPr>
            <a:r>
              <a:rPr lang="ru-RU" altLang="ru-RU" sz="2400" smtClean="0"/>
              <a:t>Тряпкой вытру стол.                   Плим, плим, плим…</a:t>
            </a:r>
          </a:p>
          <a:p>
            <a:pPr>
              <a:buFontTx/>
              <a:buNone/>
            </a:pPr>
            <a:r>
              <a:rPr lang="ru-RU" altLang="ru-RU" sz="2400" smtClean="0"/>
              <a:t>Шапка – это шапка	         И ничего не значит -</a:t>
            </a:r>
          </a:p>
          <a:p>
            <a:pPr>
              <a:buFontTx/>
              <a:buNone/>
            </a:pPr>
            <a:r>
              <a:rPr lang="ru-RU" altLang="ru-RU" sz="2400" smtClean="0"/>
              <a:t>Оделся и пошел.	          Плим, плим, плим…</a:t>
            </a:r>
          </a:p>
          <a:p>
            <a:pPr>
              <a:buFontTx/>
              <a:buNone/>
            </a:pPr>
            <a:r>
              <a:rPr lang="ru-RU" altLang="ru-RU" sz="2400" smtClean="0"/>
              <a:t>                                                                          </a:t>
            </a:r>
            <a:r>
              <a:rPr lang="ru-RU" altLang="ru-RU" sz="2400" i="1" u="sng" smtClean="0"/>
              <a:t> И.Токмакова</a:t>
            </a:r>
            <a:endParaRPr lang="ru-RU" altLang="ru-RU" sz="2400" smtClean="0"/>
          </a:p>
          <a:p>
            <a:pPr>
              <a:buFontTx/>
              <a:buNone/>
            </a:pPr>
            <a:r>
              <a:rPr lang="ru-RU" altLang="ru-RU" sz="2000" smtClean="0"/>
              <a:t> </a:t>
            </a:r>
          </a:p>
          <a:p>
            <a:endParaRPr lang="ru-RU" altLang="ru-RU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1. Относиться к кому-нибудь, чему-нибудь с глубоким уважением и любовью.</a:t>
            </a:r>
          </a:p>
          <a:p>
            <a:pPr>
              <a:buFontTx/>
              <a:buNone/>
            </a:pPr>
            <a:r>
              <a:rPr lang="ru-RU" altLang="ru-RU" smtClean="0"/>
              <a:t>2. Старый, бывалый, опытный воин.</a:t>
            </a:r>
          </a:p>
          <a:p>
            <a:pPr>
              <a:buFontTx/>
              <a:buNone/>
            </a:pPr>
            <a:r>
              <a:rPr lang="ru-RU" altLang="ru-RU" smtClean="0"/>
              <a:t>3. Успех в битве, войне, полное поражение противника.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                  Проверьте себя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42938" y="1981200"/>
            <a:ext cx="8424862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8000" i="1" smtClean="0"/>
              <a:t>почитать</a:t>
            </a:r>
          </a:p>
          <a:p>
            <a:pPr algn="ctr">
              <a:buFontTx/>
              <a:buNone/>
            </a:pPr>
            <a:r>
              <a:rPr lang="ru-RU" altLang="ru-RU" sz="8000" i="1" smtClean="0"/>
              <a:t> ветеран</a:t>
            </a:r>
            <a:br>
              <a:rPr lang="ru-RU" altLang="ru-RU" sz="8000" i="1" smtClean="0"/>
            </a:br>
            <a:r>
              <a:rPr lang="ru-RU" altLang="ru-RU" sz="8000" i="1" smtClean="0"/>
              <a:t>победа</a:t>
            </a:r>
            <a:endParaRPr lang="ru-RU" altLang="ru-RU" sz="8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7200" i="1" smtClean="0"/>
              <a:t> С малой удачи начинается большой успех.</a:t>
            </a:r>
            <a:endParaRPr lang="ru-RU" altLang="ru-RU" sz="7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071563" y="1643063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6600" smtClean="0"/>
              <a:t>Малый-большой</a:t>
            </a:r>
          </a:p>
          <a:p>
            <a:pPr>
              <a:buFontTx/>
              <a:buNone/>
            </a:pPr>
            <a:r>
              <a:rPr lang="ru-RU" altLang="ru-RU" sz="6600" smtClean="0"/>
              <a:t>Удача-успех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altLang="ru-RU" smtClean="0"/>
          </a:p>
        </p:txBody>
      </p:sp>
      <p:sp>
        <p:nvSpPr>
          <p:cNvPr id="6147" name="Скругленный прямоугольник 3"/>
          <p:cNvSpPr>
            <a:spLocks noChangeArrowheads="1"/>
          </p:cNvSpPr>
          <p:nvPr/>
        </p:nvSpPr>
        <p:spPr bwMode="auto">
          <a:xfrm>
            <a:off x="1428750" y="2928938"/>
            <a:ext cx="2214563" cy="1343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4000" b="1"/>
              <a:t> </a:t>
            </a:r>
            <a:r>
              <a:rPr lang="ru-RU" altLang="ru-RU" sz="4800" b="1"/>
              <a:t> удача</a:t>
            </a:r>
          </a:p>
        </p:txBody>
      </p:sp>
      <p:sp>
        <p:nvSpPr>
          <p:cNvPr id="6148" name="Стрелка вправо 5"/>
          <p:cNvSpPr>
            <a:spLocks noChangeArrowheads="1"/>
          </p:cNvSpPr>
          <p:nvPr/>
        </p:nvSpPr>
        <p:spPr bwMode="auto">
          <a:xfrm>
            <a:off x="4286250" y="335756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6149" name="Скругленный прямоугольник 6"/>
          <p:cNvSpPr>
            <a:spLocks noChangeArrowheads="1"/>
          </p:cNvSpPr>
          <p:nvPr/>
        </p:nvSpPr>
        <p:spPr bwMode="auto">
          <a:xfrm>
            <a:off x="5643563" y="2286000"/>
            <a:ext cx="3286125" cy="2714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8800" b="1"/>
              <a:t>успех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2857500" y="571500"/>
            <a:ext cx="4357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6000" b="1"/>
              <a:t>Проверьте: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1071563" y="17145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8000" smtClean="0">
                <a:solidFill>
                  <a:srgbClr val="FF0000"/>
                </a:solidFill>
              </a:rPr>
              <a:t>Лексическое значение слова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143250" y="928688"/>
            <a:ext cx="3929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/>
              <a:t>        </a:t>
            </a:r>
            <a:r>
              <a:rPr lang="ru-RU" altLang="ru-RU" sz="4000" b="1"/>
              <a:t>Тема урока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88" y="928688"/>
          <a:ext cx="6715125" cy="264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  <a:gridCol w="516548"/>
              </a:tblGrid>
              <a:tr h="37759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759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759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</a:tr>
              <a:tr h="37759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</a:tr>
              <a:tr h="3775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</a:tr>
              <a:tr h="37759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75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ru-RU" sz="1800" dirty="0"/>
                    </a:p>
                  </a:txBody>
                  <a:tcPr marL="91439" marR="91439">
                    <a:lnR w="12700" cmpd="sng">
                      <a:noFill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noFill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10" name="TextBox 4"/>
          <p:cNvSpPr txBox="1">
            <a:spLocks noChangeArrowheads="1"/>
          </p:cNvSpPr>
          <p:nvPr/>
        </p:nvSpPr>
        <p:spPr bwMode="auto">
          <a:xfrm>
            <a:off x="2214563" y="0"/>
            <a:ext cx="4643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6000" b="1"/>
              <a:t>    Кроссворд</a:t>
            </a:r>
          </a:p>
        </p:txBody>
      </p:sp>
      <p:sp>
        <p:nvSpPr>
          <p:cNvPr id="8311" name="TextBox 5"/>
          <p:cNvSpPr txBox="1">
            <a:spLocks noChangeArrowheads="1"/>
          </p:cNvSpPr>
          <p:nvPr/>
        </p:nvSpPr>
        <p:spPr bwMode="auto">
          <a:xfrm>
            <a:off x="0" y="3643313"/>
            <a:ext cx="9144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ru-RU" altLang="ru-RU" sz="2000" b="1"/>
              <a:t>Раздел науки о языке, изучающий словарный состав языка (лексику).</a:t>
            </a:r>
          </a:p>
          <a:p>
            <a:pPr>
              <a:buFontTx/>
              <a:buAutoNum type="arabicPeriod"/>
            </a:pPr>
            <a:r>
              <a:rPr lang="ru-RU" altLang="ru-RU" sz="2000" b="1"/>
              <a:t>Раздел науки о языке, изучающий звуковую сторону языка (звуки речи).</a:t>
            </a:r>
          </a:p>
          <a:p>
            <a:pPr>
              <a:buFontTx/>
              <a:buAutoNum type="arabicPeriod"/>
            </a:pPr>
            <a:r>
              <a:rPr lang="ru-RU" altLang="ru-RU" sz="2000" b="1"/>
              <a:t>Раздел науки о языке, изучающий буквы, соотношения между буквами и звуками.</a:t>
            </a:r>
          </a:p>
          <a:p>
            <a:pPr>
              <a:buFontTx/>
              <a:buAutoNum type="arabicPeriod"/>
            </a:pPr>
            <a:r>
              <a:rPr lang="ru-RU" altLang="ru-RU" sz="2000" b="1"/>
              <a:t>Запас слов какого-то одного человека.</a:t>
            </a:r>
            <a:endParaRPr lang="ru-RU" altLang="ru-RU" sz="2000"/>
          </a:p>
          <a:p>
            <a:pPr>
              <a:buFontTx/>
              <a:buAutoNum type="arabicPeriod"/>
            </a:pPr>
            <a:r>
              <a:rPr lang="ru-RU" altLang="ru-RU" sz="2000" b="1"/>
              <a:t>Раздел науки о языке, в котором излагается система правил написания слов.</a:t>
            </a:r>
          </a:p>
          <a:p>
            <a:pPr>
              <a:buFontTx/>
              <a:buAutoNum type="arabicPeriod"/>
            </a:pPr>
            <a:r>
              <a:rPr lang="ru-RU" altLang="ru-RU" sz="2000" b="1"/>
              <a:t>Раздел грамматики, изучающий словосочетания, предложения, текст.</a:t>
            </a:r>
            <a:endParaRPr lang="ru-RU" altLang="ru-RU" sz="2000"/>
          </a:p>
          <a:p>
            <a:pPr>
              <a:buFontTx/>
              <a:buAutoNum type="arabicPeriod"/>
            </a:pPr>
            <a:r>
              <a:rPr lang="ru-RU" altLang="ru-RU" sz="2000" b="1"/>
              <a:t>Раздел науки о языке, занимающийся вопросами составления словарей и их изучения.</a:t>
            </a:r>
            <a:br>
              <a:rPr lang="ru-RU" altLang="ru-RU" sz="2000" b="1"/>
            </a:br>
            <a:endParaRPr lang="ru-RU" altLang="ru-RU" sz="2000"/>
          </a:p>
          <a:p>
            <a:pPr>
              <a:buFontTx/>
              <a:buAutoNum type="arabicPeriod"/>
            </a:pPr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772400" cy="1214438"/>
          </a:xfrm>
        </p:spPr>
        <p:txBody>
          <a:bodyPr/>
          <a:lstStyle/>
          <a:p>
            <a:r>
              <a:rPr lang="ru-RU" altLang="ru-RU" smtClean="0"/>
              <a:t>       </a:t>
            </a:r>
            <a:r>
              <a:rPr lang="ru-RU" altLang="ru-RU" sz="6000" smtClean="0"/>
              <a:t>Толковые словари   </a:t>
            </a:r>
          </a:p>
        </p:txBody>
      </p:sp>
      <p:pic>
        <p:nvPicPr>
          <p:cNvPr id="6" name="Содержимое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5599446" y="3313445"/>
            <a:ext cx="3786190" cy="330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9220" name="Picture 5" descr="obl_"/>
          <p:cNvPicPr>
            <a:picLocks noChangeAspect="1" noChangeArrowheads="1"/>
          </p:cNvPicPr>
          <p:nvPr/>
        </p:nvPicPr>
        <p:blipFill>
          <a:blip r:embed="rId3" cstate="email">
            <a:lum bright="-12000" contrast="4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813" y="1285875"/>
            <a:ext cx="2967037" cy="4076700"/>
          </a:xfrm>
          <a:prstGeom prst="rect">
            <a:avLst/>
          </a:prstGeom>
          <a:noFill/>
          <a:ln w="381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9" descr="1948-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lum bright="-6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49638" y="2286000"/>
            <a:ext cx="2849562" cy="3675063"/>
          </a:xfrm>
          <a:noFill/>
          <a:ln w="38100">
            <a:solidFill>
              <a:srgbClr val="99CC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000" smtClean="0"/>
              <a:t>Толковые словари</a:t>
            </a:r>
          </a:p>
        </p:txBody>
      </p:sp>
      <p:pic>
        <p:nvPicPr>
          <p:cNvPr id="10243" name="Picture 11" descr="Картинка 130 из 68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18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88" y="1939925"/>
            <a:ext cx="3508375" cy="4560888"/>
          </a:xfrm>
          <a:ln w="38100">
            <a:solidFill>
              <a:srgbClr val="99CC00"/>
            </a:solidFill>
            <a:miter lim="800000"/>
            <a:headEnd/>
            <a:tailEnd/>
          </a:ln>
        </p:spPr>
      </p:pic>
      <p:pic>
        <p:nvPicPr>
          <p:cNvPr id="10244" name="Picture 7" descr="Картинка 25 из 7761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2000250"/>
            <a:ext cx="3551238" cy="4567238"/>
          </a:xfrm>
          <a:prstGeom prst="rect">
            <a:avLst/>
          </a:prstGeom>
          <a:noFill/>
          <a:ln w="381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466850"/>
          </a:xfrm>
        </p:spPr>
        <p:txBody>
          <a:bodyPr/>
          <a:lstStyle/>
          <a:p>
            <a:r>
              <a:rPr lang="ru-RU" altLang="ru-RU" sz="6000" smtClean="0"/>
              <a:t>   Толковые словари</a:t>
            </a: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54661" y="2326371"/>
            <a:ext cx="4919903" cy="3429022"/>
          </a:xfrm>
          <a:effectLst>
            <a:softEdge rad="112500"/>
          </a:effectLst>
        </p:spPr>
      </p:pic>
      <p:pic>
        <p:nvPicPr>
          <p:cNvPr id="11268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1557338"/>
            <a:ext cx="39290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умянец">
  <a:themeElements>
    <a:clrScheme name="Румянец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Румянец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презентаций\Румянец.pot</Template>
  <TotalTime>340</TotalTime>
  <Words>182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Impact</vt:lpstr>
      <vt:lpstr>Calibri</vt:lpstr>
      <vt:lpstr>Румянец</vt:lpstr>
      <vt:lpstr>Лексическое значение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Толковые словари   </vt:lpstr>
      <vt:lpstr>Толковые словари</vt:lpstr>
      <vt:lpstr>   Толковые словари</vt:lpstr>
      <vt:lpstr>Презентация PowerPoint</vt:lpstr>
      <vt:lpstr>Презентация PowerPoint</vt:lpstr>
      <vt:lpstr>                  Проверьте себя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Суффиксы действительных причастий настоящего времени</dc:title>
  <dc:creator>Maks</dc:creator>
  <cp:lastModifiedBy>Maks</cp:lastModifiedBy>
  <cp:revision>31</cp:revision>
  <dcterms:created xsi:type="dcterms:W3CDTF">1601-01-01T00:00:00Z</dcterms:created>
  <dcterms:modified xsi:type="dcterms:W3CDTF">2014-10-25T18:57:07Z</dcterms:modified>
</cp:coreProperties>
</file>